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54" r:id="rId4"/>
    <p:sldId id="259" r:id="rId5"/>
    <p:sldId id="260" r:id="rId6"/>
    <p:sldId id="261" r:id="rId7"/>
    <p:sldId id="262" r:id="rId8"/>
    <p:sldId id="297" r:id="rId9"/>
    <p:sldId id="339" r:id="rId10"/>
    <p:sldId id="263" r:id="rId11"/>
    <p:sldId id="355" r:id="rId12"/>
    <p:sldId id="356" r:id="rId13"/>
    <p:sldId id="367" r:id="rId14"/>
    <p:sldId id="369" r:id="rId15"/>
    <p:sldId id="325" r:id="rId16"/>
    <p:sldId id="359" r:id="rId17"/>
    <p:sldId id="360" r:id="rId18"/>
    <p:sldId id="329" r:id="rId19"/>
    <p:sldId id="361" r:id="rId20"/>
    <p:sldId id="362" r:id="rId21"/>
    <p:sldId id="365" r:id="rId22"/>
    <p:sldId id="363" r:id="rId23"/>
    <p:sldId id="274" r:id="rId24"/>
    <p:sldId id="364" r:id="rId25"/>
    <p:sldId id="281" r:id="rId26"/>
    <p:sldId id="275" r:id="rId27"/>
    <p:sldId id="276" r:id="rId28"/>
    <p:sldId id="277" r:id="rId29"/>
    <p:sldId id="278" r:id="rId30"/>
    <p:sldId id="283" r:id="rId31"/>
    <p:sldId id="284" r:id="rId32"/>
    <p:sldId id="309" r:id="rId33"/>
    <p:sldId id="310" r:id="rId34"/>
    <p:sldId id="288" r:id="rId35"/>
    <p:sldId id="289" r:id="rId36"/>
    <p:sldId id="311"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1/09/2021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10" name="Rectangle 9"/>
          <p:cNvSpPr/>
          <p:nvPr/>
        </p:nvSpPr>
        <p:spPr>
          <a:xfrm>
            <a:off x="820998" y="5791200"/>
            <a:ext cx="7632847" cy="892552"/>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25 Muharram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03 September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2021 </a:t>
            </a:r>
            <a:r>
              <a:rPr lang="en-US"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12" name="Rectangle 5"/>
          <p:cNvSpPr txBox="1">
            <a:spLocks noChangeArrowheads="1"/>
          </p:cNvSpPr>
          <p:nvPr/>
        </p:nvSpPr>
        <p:spPr>
          <a:xfrm>
            <a:off x="3229301" y="5147320"/>
            <a:ext cx="2685398" cy="643880"/>
          </a:xfrm>
          <a:prstGeom prst="rect">
            <a:avLst/>
          </a:prstGeom>
          <a:gradFill>
            <a:gsLst>
              <a:gs pos="0">
                <a:schemeClr val="accent1">
                  <a:tint val="66000"/>
                  <a:satMod val="160000"/>
                  <a:alpha val="0"/>
                </a:schemeClr>
              </a:gs>
              <a:gs pos="76000">
                <a:schemeClr val="accent1">
                  <a:tint val="44500"/>
                  <a:satMod val="160000"/>
                  <a:alpha val="63000"/>
                </a:schemeClr>
              </a:gs>
              <a:gs pos="3000">
                <a:srgbClr val="BACCEC">
                  <a:alpha val="51000"/>
                </a:srgbClr>
              </a:gs>
              <a:gs pos="47000">
                <a:schemeClr val="accent1">
                  <a:tint val="23500"/>
                  <a:satMod val="160000"/>
                  <a:alpha val="82000"/>
                </a:schemeClr>
              </a:gs>
            </a:gsLst>
            <a:lin ang="5400000" scaled="0"/>
          </a:gra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latin typeface="Arial Rounded MT Bold" pitchFamily="34" charset="0"/>
                <a:cs typeface="Arial" pitchFamily="34" charset="0"/>
              </a:rPr>
              <a:t>KHUTBAH </a:t>
            </a:r>
            <a:r>
              <a:rPr lang="en-US" sz="1600" dirty="0">
                <a:latin typeface="Arial Rounded MT Bold" pitchFamily="34" charset="0"/>
                <a:cs typeface="Arial" pitchFamily="34" charset="0"/>
              </a:rPr>
              <a:t>MULTIMEDIA</a:t>
            </a:r>
          </a:p>
          <a:p>
            <a:pPr marL="0" indent="0">
              <a:buNone/>
            </a:pPr>
            <a:r>
              <a:rPr lang="ms-MY" sz="1600" b="1" dirty="0" smtClean="0">
                <a:latin typeface="Arial Rounded MT Bold" pitchFamily="34" charset="0"/>
                <a:cs typeface="Arial" pitchFamily="34" charset="0"/>
              </a:rPr>
              <a:t>           Siri</a:t>
            </a:r>
            <a:r>
              <a:rPr lang="ms-MY" sz="1600" b="1" dirty="0">
                <a:latin typeface="Arial Rounded MT Bold" pitchFamily="34" charset="0"/>
                <a:cs typeface="Arial" pitchFamily="34" charset="0"/>
              </a:rPr>
              <a:t>: </a:t>
            </a:r>
            <a:r>
              <a:rPr lang="ms-MY" sz="1600" b="1" dirty="0" smtClean="0">
                <a:latin typeface="Arial Rounded MT Bold" pitchFamily="34" charset="0"/>
                <a:cs typeface="Arial" pitchFamily="34" charset="0"/>
              </a:rPr>
              <a:t>34 /2021</a:t>
            </a:r>
            <a:endParaRPr lang="en-US" sz="1600" dirty="0">
              <a:latin typeface="Arial Rounded MT Bold" pitchFamily="34" charset="0"/>
              <a:cs typeface="Arial"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647" y="260648"/>
            <a:ext cx="9334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0248" y="1484784"/>
            <a:ext cx="8836247" cy="769441"/>
          </a:xfrm>
          <a:prstGeom prst="rect">
            <a:avLst/>
          </a:prstGeom>
          <a:noFill/>
        </p:spPr>
        <p:txBody>
          <a:bodyPr wrap="square" lIns="91440" tIns="45720" rIns="91440" bIns="45720">
            <a:spAutoFit/>
          </a:bodyPr>
          <a:lstStyle/>
          <a:p>
            <a:pPr algn="ctr"/>
            <a:r>
              <a:rPr lang="en-US" sz="4400" b="1" dirty="0" err="1">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Jabatan</a:t>
            </a:r>
            <a:r>
              <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 H</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al </a:t>
            </a:r>
            <a:r>
              <a:rPr lang="en-US" sz="4400" b="1" dirty="0" err="1">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E</a:t>
            </a:r>
            <a:r>
              <a:rPr lang="en-US" sz="4400" b="1" dirty="0" err="1"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hwal</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 </a:t>
            </a:r>
            <a:r>
              <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A</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gama </a:t>
            </a:r>
            <a:r>
              <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T</a:t>
            </a:r>
            <a:r>
              <a:rPr lang="en-US" sz="4400" b="1" dirty="0" smtClean="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rPr>
              <a:t>erengganu</a:t>
            </a:r>
            <a:endParaRPr lang="en-US" sz="4400" b="1" dirty="0">
              <a:ln w="12700">
                <a:solidFill>
                  <a:srgbClr val="F1FA7E"/>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nard MT Condensed" pitchFamily="18" charset="0"/>
            </a:endParaRPr>
          </a:p>
        </p:txBody>
      </p:sp>
      <p:sp>
        <p:nvSpPr>
          <p:cNvPr id="11" name="Rectangle 10"/>
          <p:cNvSpPr/>
          <p:nvPr/>
        </p:nvSpPr>
        <p:spPr>
          <a:xfrm>
            <a:off x="153876" y="2163392"/>
            <a:ext cx="8836248" cy="3046988"/>
          </a:xfrm>
          <a:prstGeom prst="rect">
            <a:avLst/>
          </a:prstGeom>
          <a:noFill/>
          <a:scene3d>
            <a:camera prst="perspectiveAbove"/>
            <a:lightRig rig="threePt" dir="t"/>
          </a:scene3d>
          <a:sp3d>
            <a:bevelT/>
            <a:bevelB prst="relaxedInset"/>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ms-MY" sz="9600" b="1" spc="50" dirty="0">
                <a:ln w="11430"/>
                <a:solidFill>
                  <a:schemeClr val="bg2">
                    <a:lumMod val="25000"/>
                  </a:schemeClr>
                </a:solidFill>
                <a:effectLst>
                  <a:outerShdw blurRad="76200" dist="50800" dir="5400000" algn="tl" rotWithShape="0">
                    <a:srgbClr val="000000">
                      <a:alpha val="65000"/>
                    </a:srgbClr>
                  </a:outerShdw>
                </a:effectLst>
              </a:rPr>
              <a:t>UMAT YANG TERPELIHARA</a:t>
            </a:r>
          </a:p>
        </p:txBody>
      </p:sp>
    </p:spTree>
    <p:extLst>
      <p:ext uri="{BB962C8B-B14F-4D97-AF65-F5344CB8AC3E}">
        <p14:creationId xmlns:p14="http://schemas.microsoft.com/office/powerpoint/2010/main" val="168926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533400" y="228600"/>
            <a:ext cx="8229600" cy="8382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Mendalami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a:t>
            </a:r>
            <a:endParaRPr lang="en-US" sz="2800" dirty="0"/>
          </a:p>
        </p:txBody>
      </p:sp>
      <p:sp>
        <p:nvSpPr>
          <p:cNvPr id="12" name="Rectangle 11"/>
          <p:cNvSpPr/>
          <p:nvPr/>
        </p:nvSpPr>
        <p:spPr>
          <a:xfrm>
            <a:off x="336645" y="1944469"/>
            <a:ext cx="4495799" cy="3539430"/>
          </a:xfrm>
          <a:prstGeom prst="rect">
            <a:avLst/>
          </a:prstGeom>
          <a:solidFill>
            <a:schemeClr val="tx1">
              <a:alpha val="46000"/>
            </a:schemeClr>
          </a:solidFill>
        </p:spPr>
        <p:txBody>
          <a:bodyPr wrap="square">
            <a:spAutoFit/>
          </a:bodyP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Pengetahuan</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tentang</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apa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diperturunkan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swt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samada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dalam</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bentuk</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aqidah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ibadat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akhlak</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sistem</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perundangan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membawa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makna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syarak</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atau</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syariat</a:t>
            </a:r>
            <a:endPar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5202072" y="2806243"/>
            <a:ext cx="3537044" cy="2677656"/>
          </a:xfrm>
          <a:prstGeom prst="rect">
            <a:avLst/>
          </a:prstGeom>
          <a:solidFill>
            <a:schemeClr val="tx1">
              <a:alpha val="46000"/>
            </a:schemeClr>
          </a:solidFill>
        </p:spPr>
        <p:txBody>
          <a:bodyPr wrap="square">
            <a:spAutoFit/>
          </a:bodyP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Meliputi</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hukum</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hakam</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feqah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diambil</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dari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dalil</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terperinci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berkait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amalan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anggota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hati</a:t>
            </a:r>
            <a:endPar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Down Arrow 3"/>
          <p:cNvSpPr/>
          <p:nvPr/>
        </p:nvSpPr>
        <p:spPr>
          <a:xfrm>
            <a:off x="2286000" y="1066800"/>
            <a:ext cx="685800" cy="877669"/>
          </a:xfrm>
          <a:prstGeom prst="downArrow">
            <a:avLst/>
          </a:prstGeom>
          <a:solidFill>
            <a:schemeClr val="dk1">
              <a:alpha val="4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p>
        </p:txBody>
      </p:sp>
      <p:sp>
        <p:nvSpPr>
          <p:cNvPr id="14" name="Down Arrow 13"/>
          <p:cNvSpPr/>
          <p:nvPr/>
        </p:nvSpPr>
        <p:spPr>
          <a:xfrm>
            <a:off x="6242144" y="1084997"/>
            <a:ext cx="685800" cy="1721246"/>
          </a:xfrm>
          <a:prstGeom prst="downArrow">
            <a:avLst/>
          </a:prstGeom>
          <a:solidFill>
            <a:schemeClr val="dk1">
              <a:alpha val="4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64960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54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18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5400000">
            <a:off x="4116313" y="-3072352"/>
            <a:ext cx="1099403" cy="8570028"/>
          </a:xfrm>
          <a:prstGeom prst="rightArrow">
            <a:avLst>
              <a:gd name="adj1" fmla="val 85235"/>
              <a:gd name="adj2" fmla="val 57910"/>
            </a:avLst>
          </a:prstGeom>
          <a:solidFill>
            <a:schemeClr val="bg2">
              <a:alpha val="24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Islam </a:t>
            </a:r>
            <a:r>
              <a:rPr lang="en-US" sz="36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Memuliakan</a:t>
            </a:r>
            <a:r>
              <a:rPr lang="en-US"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rPr>
              <a:t> ULAMA</a:t>
            </a:r>
            <a:endParaRPr lang="en-US" sz="3600" b="1" dirty="0">
              <a:ln w="17780" cmpd="sng">
                <a:solidFill>
                  <a:srgbClr val="FFFFFF"/>
                </a:solidFill>
                <a:prstDash val="solid"/>
                <a:miter lim="800000"/>
              </a:ln>
              <a:solidFill>
                <a:srgbClr val="FF0000"/>
              </a:solidFill>
              <a:effectLst>
                <a:outerShdw blurRad="50800" algn="tl" rotWithShape="0">
                  <a:srgbClr val="000000"/>
                </a:outerShdw>
              </a:effectLst>
              <a:latin typeface="Arial Black" pitchFamily="34" charset="0"/>
            </a:endParaRPr>
          </a:p>
        </p:txBody>
      </p:sp>
      <p:sp>
        <p:nvSpPr>
          <p:cNvPr id="7" name="Rectangle 6"/>
          <p:cNvSpPr/>
          <p:nvPr/>
        </p:nvSpPr>
        <p:spPr>
          <a:xfrm>
            <a:off x="1371600" y="2062898"/>
            <a:ext cx="6161933" cy="1251803"/>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accent5">
                    <a:lumMod val="50000"/>
                  </a:schemeClr>
                </a:solidFill>
                <a:latin typeface="Arial Black" pitchFamily="34" charset="0"/>
              </a:rPr>
              <a:t>Pewaris</a:t>
            </a:r>
            <a:r>
              <a:rPr lang="en-US" sz="2800" dirty="0" smtClean="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petunjuk</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nabawi</a:t>
            </a:r>
            <a:endParaRPr lang="en-US" sz="2800" dirty="0">
              <a:solidFill>
                <a:schemeClr val="accent5">
                  <a:lumMod val="50000"/>
                </a:schemeClr>
              </a:solidFill>
              <a:latin typeface="Arial Black" pitchFamily="34" charset="0"/>
            </a:endParaRPr>
          </a:p>
        </p:txBody>
      </p:sp>
      <p:sp>
        <p:nvSpPr>
          <p:cNvPr id="9" name="Rectangle 8"/>
          <p:cNvSpPr/>
          <p:nvPr/>
        </p:nvSpPr>
        <p:spPr>
          <a:xfrm>
            <a:off x="909265" y="3600450"/>
            <a:ext cx="7086602" cy="1295400"/>
          </a:xfrm>
          <a:prstGeom prst="rect">
            <a:avLst/>
          </a:prstGeom>
          <a:solidFill>
            <a:schemeClr val="accent3">
              <a:lumMod val="60000"/>
              <a:lumOff val="40000"/>
              <a:alpha val="8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3">
                    <a:lumMod val="50000"/>
                  </a:schemeClr>
                </a:solidFill>
                <a:latin typeface="Arial Black" pitchFamily="34" charset="0"/>
              </a:rPr>
              <a:t>P</a:t>
            </a:r>
            <a:r>
              <a:rPr lang="en-US" sz="2800" dirty="0" err="1" smtClean="0">
                <a:solidFill>
                  <a:schemeClr val="accent3">
                    <a:lumMod val="50000"/>
                  </a:schemeClr>
                </a:solidFill>
                <a:latin typeface="Arial Black" pitchFamily="34" charset="0"/>
              </a:rPr>
              <a:t>emimpin</a:t>
            </a:r>
            <a:r>
              <a:rPr lang="en-US" sz="2800" dirty="0" smtClean="0">
                <a:solidFill>
                  <a:schemeClr val="accent3">
                    <a:lumMod val="50000"/>
                  </a:schemeClr>
                </a:solidFill>
                <a:latin typeface="Arial Black" pitchFamily="34" charset="0"/>
              </a:rPr>
              <a:t> </a:t>
            </a:r>
            <a:r>
              <a:rPr lang="en-US" sz="2800" dirty="0">
                <a:solidFill>
                  <a:schemeClr val="accent3">
                    <a:lumMod val="50000"/>
                  </a:schemeClr>
                </a:solidFill>
                <a:latin typeface="Arial Black" pitchFamily="34" charset="0"/>
              </a:rPr>
              <a:t>agama</a:t>
            </a:r>
          </a:p>
        </p:txBody>
      </p:sp>
      <p:sp>
        <p:nvSpPr>
          <p:cNvPr id="6" name="Rectangle 5"/>
          <p:cNvSpPr/>
          <p:nvPr/>
        </p:nvSpPr>
        <p:spPr>
          <a:xfrm>
            <a:off x="974085" y="5177050"/>
            <a:ext cx="6956961" cy="1295400"/>
          </a:xfrm>
          <a:prstGeom prst="rect">
            <a:avLst/>
          </a:prstGeom>
          <a:solidFill>
            <a:schemeClr val="accent2">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C00000"/>
                </a:solidFill>
                <a:latin typeface="Arial Black" pitchFamily="34" charset="0"/>
              </a:rPr>
              <a:t>Peneraju</a:t>
            </a:r>
            <a:r>
              <a:rPr lang="en-US" sz="2400" dirty="0" smtClean="0">
                <a:solidFill>
                  <a:srgbClr val="C00000"/>
                </a:solidFill>
                <a:latin typeface="Arial Black" pitchFamily="34" charset="0"/>
              </a:rPr>
              <a:t> </a:t>
            </a:r>
            <a:r>
              <a:rPr lang="en-US" sz="2400" dirty="0" err="1">
                <a:solidFill>
                  <a:srgbClr val="C00000"/>
                </a:solidFill>
                <a:latin typeface="Arial Black" pitchFamily="34" charset="0"/>
              </a:rPr>
              <a:t>ilmu</a:t>
            </a:r>
            <a:r>
              <a:rPr lang="en-US" sz="2400" dirty="0">
                <a:solidFill>
                  <a:srgbClr val="C00000"/>
                </a:solidFill>
                <a:latin typeface="Arial Black" pitchFamily="34" charset="0"/>
              </a:rPr>
              <a:t> </a:t>
            </a:r>
            <a:r>
              <a:rPr lang="en-US" sz="2400" dirty="0" err="1">
                <a:solidFill>
                  <a:srgbClr val="C00000"/>
                </a:solidFill>
                <a:latin typeface="Arial Black" pitchFamily="34" charset="0"/>
              </a:rPr>
              <a:t>pengetahuan</a:t>
            </a:r>
            <a:endParaRPr lang="en-US" sz="2400" dirty="0">
              <a:solidFill>
                <a:srgbClr val="C00000"/>
              </a:solidFill>
              <a:latin typeface="Arial Black" pitchFamily="34" charset="0"/>
            </a:endParaRPr>
          </a:p>
        </p:txBody>
      </p:sp>
    </p:spTree>
    <p:extLst>
      <p:ext uri="{BB962C8B-B14F-4D97-AF65-F5344CB8AC3E}">
        <p14:creationId xmlns:p14="http://schemas.microsoft.com/office/powerpoint/2010/main" val="6241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229600" cy="1038041"/>
          </a:xfrm>
          <a:prstGeom prst="rect">
            <a:avLst/>
          </a:prstGeom>
          <a:solidFill>
            <a:schemeClr val="bg1">
              <a:alpha val="69000"/>
            </a:schemeClr>
          </a:solidFill>
        </p:spPr>
        <p:txBody>
          <a:bodyPr wrap="square">
            <a:spAutoFit/>
          </a:bodyPr>
          <a:lstStyle/>
          <a:p>
            <a:pPr algn="ctr" rtl="1">
              <a:lnSpc>
                <a:spcPct val="115000"/>
              </a:lnSpc>
              <a:spcAft>
                <a:spcPts val="800"/>
              </a:spcAft>
            </a:pPr>
            <a:r>
              <a:rPr lang="ms-MY" sz="2800" b="1" dirty="0">
                <a:solidFill>
                  <a:schemeClr val="bg2">
                    <a:lumMod val="50000"/>
                  </a:schemeClr>
                </a:solidFill>
                <a:latin typeface="Arial Rounded MT Bold" panose="020F0704030504030204" pitchFamily="34" charset="0"/>
              </a:rPr>
              <a:t>“Sebenarnya aku hanyalah seorang pengagih sedang Allah jua yang memberi”. </a:t>
            </a:r>
            <a:endParaRPr lang="fi-FI" sz="28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400" y="228600"/>
            <a:ext cx="8229600" cy="8382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yang bermaksud :</a:t>
            </a:r>
            <a:endParaRPr lang="en-US" sz="2800" dirty="0"/>
          </a:p>
        </p:txBody>
      </p:sp>
      <p:sp>
        <p:nvSpPr>
          <p:cNvPr id="11" name="Down Arrow 10"/>
          <p:cNvSpPr/>
          <p:nvPr/>
        </p:nvSpPr>
        <p:spPr>
          <a:xfrm>
            <a:off x="1143000" y="2678308"/>
            <a:ext cx="6705600" cy="1091625"/>
          </a:xfrm>
          <a:prstGeom prst="downArrow">
            <a:avLst/>
          </a:prstGeom>
          <a:solidFill>
            <a:schemeClr val="accent2">
              <a:lumMod val="60000"/>
              <a:lumOff val="4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Al-Imam An-</a:t>
            </a:r>
            <a:r>
              <a:rPr lang="en-US" sz="2800" b="1" dirty="0" err="1">
                <a:solidFill>
                  <a:srgbClr val="C00000"/>
                </a:solidFill>
              </a:rPr>
              <a:t>Nawawi</a:t>
            </a:r>
            <a:r>
              <a:rPr lang="en-US" sz="2800" b="1" dirty="0">
                <a:solidFill>
                  <a:srgbClr val="C00000"/>
                </a:solidFill>
              </a:rPr>
              <a:t> </a:t>
            </a:r>
            <a:r>
              <a:rPr lang="en-US" sz="2800" b="1" dirty="0" err="1">
                <a:solidFill>
                  <a:srgbClr val="C00000"/>
                </a:solidFill>
              </a:rPr>
              <a:t>menjelaskan</a:t>
            </a:r>
            <a:r>
              <a:rPr lang="en-US" sz="2800" b="1" dirty="0">
                <a:solidFill>
                  <a:srgbClr val="C00000"/>
                </a:solidFill>
              </a:rPr>
              <a:t> </a:t>
            </a:r>
            <a:endParaRPr lang="ms-MY" sz="2800" b="1" dirty="0">
              <a:solidFill>
                <a:srgbClr val="C00000"/>
              </a:solidFill>
            </a:endParaRPr>
          </a:p>
        </p:txBody>
      </p:sp>
      <p:sp>
        <p:nvSpPr>
          <p:cNvPr id="12" name="Rectangle 11"/>
          <p:cNvSpPr/>
          <p:nvPr/>
        </p:nvSpPr>
        <p:spPr>
          <a:xfrm>
            <a:off x="304800" y="3769933"/>
            <a:ext cx="8686800" cy="2677656"/>
          </a:xfrm>
          <a:prstGeom prst="rect">
            <a:avLst/>
          </a:prstGeom>
          <a:solidFill>
            <a:schemeClr val="tx1">
              <a:alpha val="46000"/>
            </a:schemeClr>
          </a:solidFill>
        </p:spPr>
        <p:txBody>
          <a:bodyPr wrap="square">
            <a:spAutoFit/>
          </a:bodyPr>
          <a:lstStyle/>
          <a:p>
            <a:pPr algn="just"/>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Maha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pemberi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sebenar</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ialah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bukanlah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maha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pemberi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hanyalah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seorang</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menjaga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amanah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khazanah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ada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di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sisiku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kemudian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mengagihkannya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menurut</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apa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diperintahkan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mengagihnya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sebagaimana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aku</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diperintahkan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Semua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urusan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hanya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dengan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takdir</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jua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Manusia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hanyalah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hamba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yang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diberi</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tugas</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menerima</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perintah</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63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229600" cy="1752403"/>
          </a:xfrm>
          <a:prstGeom prst="rect">
            <a:avLst/>
          </a:prstGeom>
          <a:solidFill>
            <a:schemeClr val="bg1">
              <a:alpha val="69000"/>
            </a:schemeClr>
          </a:solidFill>
        </p:spPr>
        <p:txBody>
          <a:bodyPr wrap="square">
            <a:spAutoFit/>
          </a:bodyPr>
          <a:lstStyle/>
          <a:p>
            <a:pPr algn="ctr" rtl="1">
              <a:lnSpc>
                <a:spcPct val="115000"/>
              </a:lnSpc>
              <a:spcAft>
                <a:spcPts val="800"/>
              </a:spcAft>
            </a:pPr>
            <a:r>
              <a:rPr lang="ms-MY" sz="2400" b="1" dirty="0">
                <a:solidFill>
                  <a:schemeClr val="bg2">
                    <a:lumMod val="50000"/>
                  </a:schemeClr>
                </a:solidFill>
                <a:latin typeface="Arial Rounded MT Bold" panose="020F0704030504030204" pitchFamily="34" charset="0"/>
              </a:rPr>
              <a:t>“Akan  tetap kekal ada sekumpulan dari umatku yang tegak dengan perintah Allah, tidak mengganggu gugat kepada mereka, sesiapa pun yang menyanggahi mereka sehingga datangnya urusan Allah.”</a:t>
            </a:r>
            <a:endParaRPr lang="fi-FI" sz="24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400" y="228600"/>
            <a:ext cx="8229600" cy="8382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yang bermaksud :</a:t>
            </a:r>
            <a:endParaRPr lang="en-US" sz="2800" dirty="0"/>
          </a:p>
        </p:txBody>
      </p:sp>
      <p:sp>
        <p:nvSpPr>
          <p:cNvPr id="12" name="Rectangle 11"/>
          <p:cNvSpPr/>
          <p:nvPr/>
        </p:nvSpPr>
        <p:spPr>
          <a:xfrm>
            <a:off x="304800" y="3505200"/>
            <a:ext cx="8610600" cy="2923877"/>
          </a:xfrm>
          <a:prstGeom prst="rect">
            <a:avLst/>
          </a:prstGeom>
          <a:solidFill>
            <a:schemeClr val="tx1">
              <a:alpha val="46000"/>
            </a:schemeClr>
          </a:solidFill>
        </p:spPr>
        <p:txBody>
          <a:bodyPr wrap="square">
            <a:spAutoFit/>
          </a:bodyPr>
          <a:lstStyle/>
          <a:p>
            <a:pPr algn="just"/>
            <a:endPar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endParaRPr>
          </a:p>
          <a:p>
            <a:pPr algn="just"/>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Mereka</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terkumpul</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dengan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tujuan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urusan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agama di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satu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masa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atau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tempat</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untuk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melaksanakan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perintah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Allah</a:t>
            </a:r>
          </a:p>
          <a:p>
            <a:pPr algn="just"/>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endParaRPr>
          </a:p>
          <a:p>
            <a:pPr algn="just"/>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Mereka</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berpegang</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teguh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dengan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agama,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berperanan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aktif</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menyebar</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luaskannya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berjihad</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di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jalan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Allah</a:t>
            </a:r>
          </a:p>
          <a:p>
            <a:pPr algn="just"/>
            <a:endPar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endParaRPr>
          </a:p>
          <a:p>
            <a:pPr algn="just"/>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Mereka</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mempertahankan</a:t>
            </a:r>
            <a:r>
              <a:rPr lang="en-US"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agama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dari</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tipu</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daya</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musuh</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dan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mainan</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kotor</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pihak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yang </a:t>
            </a:r>
            <a:r>
              <a:rPr lang="en-US" sz="2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tidak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 </a:t>
            </a:r>
            <a:r>
              <a:rPr lang="en-US" sz="2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bertanggungjawab</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ndParaRPr>
          </a:p>
        </p:txBody>
      </p:sp>
      <p:sp>
        <p:nvSpPr>
          <p:cNvPr id="5" name="Flowchart: Preparation 4"/>
          <p:cNvSpPr/>
          <p:nvPr/>
        </p:nvSpPr>
        <p:spPr>
          <a:xfrm>
            <a:off x="1981200" y="3086100"/>
            <a:ext cx="5334000" cy="838200"/>
          </a:xfrm>
          <a:prstGeom prst="flowChartPreparation">
            <a:avLst/>
          </a:prstGeom>
          <a:solidFill>
            <a:schemeClr val="bg2">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75000"/>
                  </a:schemeClr>
                </a:solidFill>
                <a:latin typeface="Arial Black" panose="020B0A04020102020204" pitchFamily="34" charset="0"/>
              </a:rPr>
              <a:t>KUMPULAN UMAT </a:t>
            </a:r>
            <a:r>
              <a:rPr lang="en-US" b="1" dirty="0" smtClean="0">
                <a:solidFill>
                  <a:schemeClr val="tx2">
                    <a:lumMod val="75000"/>
                  </a:schemeClr>
                </a:solidFill>
                <a:latin typeface="Arial Black" panose="020B0A04020102020204" pitchFamily="34" charset="0"/>
              </a:rPr>
              <a:t>yang </a:t>
            </a:r>
            <a:r>
              <a:rPr lang="en-US" b="1" dirty="0" err="1" smtClean="0">
                <a:solidFill>
                  <a:schemeClr val="tx2">
                    <a:lumMod val="75000"/>
                  </a:schemeClr>
                </a:solidFill>
                <a:latin typeface="Arial Black" panose="020B0A04020102020204" pitchFamily="34" charset="0"/>
              </a:rPr>
              <a:t>dimaksudkan</a:t>
            </a:r>
            <a:endParaRPr lang="ms-MY" b="1" dirty="0">
              <a:solidFill>
                <a:schemeClr val="tx2">
                  <a:lumMod val="75000"/>
                </a:schemeClr>
              </a:solidFill>
              <a:latin typeface="Arial Black" panose="020B0A04020102020204" pitchFamily="34" charset="0"/>
            </a:endParaRPr>
          </a:p>
        </p:txBody>
      </p:sp>
    </p:spTree>
    <p:extLst>
      <p:ext uri="{BB962C8B-B14F-4D97-AF65-F5344CB8AC3E}">
        <p14:creationId xmlns:p14="http://schemas.microsoft.com/office/powerpoint/2010/main" val="1893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752600"/>
            <a:ext cx="8763000" cy="4031873"/>
          </a:xfrm>
          <a:prstGeom prst="rect">
            <a:avLst/>
          </a:prstGeom>
          <a:solidFill>
            <a:srgbClr val="990000">
              <a:alpha val="64000"/>
            </a:srgbClr>
          </a:solidFill>
        </p:spPr>
        <p:txBody>
          <a:bodyPr wrap="square">
            <a:spAutoFit/>
          </a:bodyPr>
          <a:lstStyle/>
          <a:p>
            <a:pPr algn="ctr" rtl="1"/>
            <a:r>
              <a:rPr lang="en-US" sz="3200" b="1" dirty="0" err="1">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Pertama</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Memahami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agama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secara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mendalam</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matang</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menghimpunkan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keaslian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pengembangan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kesyumulan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kesederhanaan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memelihara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kesatuan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keharmonian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umat</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menjauhi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perpecahan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pertembungan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memberi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sumbangan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kepada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keperluan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maslahat</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agama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secara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berterusan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sehingga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tibanya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ketentuan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Tuhan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endParaRPr lang="ar-SA"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Oval 4"/>
          <p:cNvSpPr/>
          <p:nvPr/>
        </p:nvSpPr>
        <p:spPr>
          <a:xfrm>
            <a:off x="190500" y="419204"/>
            <a:ext cx="8763000" cy="1104796"/>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 yang menegakkan agama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346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752600"/>
            <a:ext cx="8763000" cy="1569660"/>
          </a:xfrm>
          <a:prstGeom prst="rect">
            <a:avLst/>
          </a:prstGeom>
          <a:solidFill>
            <a:srgbClr val="990000">
              <a:alpha val="64000"/>
            </a:srgbClr>
          </a:solidFill>
        </p:spPr>
        <p:txBody>
          <a:bodyPr wrap="square">
            <a:spAutoFit/>
          </a:bodyPr>
          <a:lstStyle/>
          <a:p>
            <a:pPr algn="ctr" rtl="1"/>
            <a:r>
              <a:rPr lang="en-US" sz="3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Kedua</a:t>
            </a:r>
            <a:r>
              <a:rPr lang="en-US"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Menganut</a:t>
            </a:r>
            <a:r>
              <a:rPr lang="en-US" sz="32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beridentitikan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Islam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secara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jelas</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meminggiri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segala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aliran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acuan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bertentangan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dengan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Islam. </a:t>
            </a:r>
            <a:endParaRPr lang="ar-SA"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Oval 4"/>
          <p:cNvSpPr/>
          <p:nvPr/>
        </p:nvSpPr>
        <p:spPr>
          <a:xfrm>
            <a:off x="190500" y="419204"/>
            <a:ext cx="8763000" cy="1104796"/>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 yang menegakkan agama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90500" y="3810000"/>
            <a:ext cx="8763000" cy="2554545"/>
          </a:xfrm>
          <a:prstGeom prst="rect">
            <a:avLst/>
          </a:prstGeom>
          <a:solidFill>
            <a:srgbClr val="990000">
              <a:alpha val="64000"/>
            </a:srgbClr>
          </a:solidFill>
        </p:spPr>
        <p:txBody>
          <a:bodyPr wrap="square">
            <a:spAutoFit/>
          </a:bodyPr>
          <a:lstStyle/>
          <a:p>
            <a:pPr algn="ctr" rtl="1"/>
            <a:r>
              <a:rPr lang="en-US" sz="3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Ketiga</a:t>
            </a:r>
            <a:r>
              <a:rPr lang="en-US"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Teguh</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dengan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agama Allah,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berkeperibadian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dengan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akhlak</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agama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mengajak</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orang lain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kepadanya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tegas</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melawan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kuffar</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munafiqin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yang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menghalang</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dari</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jalan</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Allah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serta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32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memusuhinya</a:t>
            </a:r>
            <a:r>
              <a:rPr lang="en-US"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endParaRPr lang="ar-SA" sz="32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1848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342" y="1482439"/>
            <a:ext cx="8763000" cy="1815882"/>
          </a:xfrm>
          <a:prstGeom prst="rect">
            <a:avLst/>
          </a:prstGeom>
          <a:solidFill>
            <a:srgbClr val="990000">
              <a:alpha val="64000"/>
            </a:srgbClr>
          </a:solidFill>
        </p:spPr>
        <p:txBody>
          <a:bodyPr wrap="square">
            <a:spAutoFit/>
          </a:bodyPr>
          <a:lstStyle/>
          <a:p>
            <a:pPr algn="ctr" rtl="1"/>
            <a:r>
              <a:rPr lang="en-US" sz="28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Keempat</a:t>
            </a:r>
            <a:r>
              <a:rPr lang="en-US" sz="2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Sabar</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menghadapi</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mehnah</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kepayahan</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yang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menghadang</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perjalanan</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jihad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dakwah</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mereka</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sehingga</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saat</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yang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diputuskan</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Allah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untuk</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berakhirnya</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noktah</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perjuangan</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8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mereka</a:t>
            </a:r>
            <a:r>
              <a:rPr lang="en-US"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ar-SA" sz="28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Oval 4"/>
          <p:cNvSpPr/>
          <p:nvPr/>
        </p:nvSpPr>
        <p:spPr>
          <a:xfrm>
            <a:off x="226894" y="152400"/>
            <a:ext cx="8763000" cy="1104796"/>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 yang menegakkan agama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64342" y="3810000"/>
            <a:ext cx="8763000" cy="2492990"/>
          </a:xfrm>
          <a:prstGeom prst="rect">
            <a:avLst/>
          </a:prstGeom>
          <a:solidFill>
            <a:srgbClr val="990000">
              <a:alpha val="64000"/>
            </a:srgbClr>
          </a:solidFill>
        </p:spPr>
        <p:txBody>
          <a:bodyPr wrap="square">
            <a:spAutoFit/>
          </a:bodyPr>
          <a:lstStyle/>
          <a:p>
            <a:pPr algn="ctr" rtl="1"/>
            <a:r>
              <a:rPr lang="en-US" sz="26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Kelima</a:t>
            </a:r>
            <a:r>
              <a:rPr lang="en-US" sz="2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Jelas</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terang</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muncul</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di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hadapan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khalayak</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dengan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kebenaran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tanpa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berselindung</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takut</a:t>
            </a:r>
            <a:r>
              <a:rPr lang="en-US" sz="26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Kewujudan</a:t>
            </a:r>
            <a:r>
              <a:rPr lang="en-US" sz="26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mereka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tidak</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tersembunyi</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gagah</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menewaskan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musuh</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sehingga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munculnya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kemenangan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Mereka</a:t>
            </a:r>
            <a:r>
              <a:rPr lang="en-US" sz="26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kekal</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terpelihara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merealisasikan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janji</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dan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jaminan</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Allah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untuk</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agama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ini</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hingga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ke</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en-US" sz="2600" b="1" dirty="0" err="1">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akhirnya</a:t>
            </a:r>
            <a:r>
              <a:rPr lang="en-US"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ar-SA" sz="2600" b="1" dirty="0">
              <a:solidFill>
                <a:schemeClr val="bg1">
                  <a:lumMod val="95000"/>
                </a:schemeClr>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28716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40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28600" y="152400"/>
            <a:ext cx="8763000" cy="901005"/>
          </a:xfrm>
          <a:prstGeom prst="ellipse">
            <a:avLst/>
          </a:prstGeom>
          <a:solidFill>
            <a:schemeClr val="accent2">
              <a:lumMod val="20000"/>
              <a:lumOff val="8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أعوذ بالله من الشيطان الرجيم</a:t>
            </a:r>
          </a:p>
        </p:txBody>
      </p:sp>
      <p:sp>
        <p:nvSpPr>
          <p:cNvPr id="4" name="Rectangle 3"/>
          <p:cNvSpPr/>
          <p:nvPr/>
        </p:nvSpPr>
        <p:spPr>
          <a:xfrm>
            <a:off x="533400" y="1219200"/>
            <a:ext cx="8229600" cy="5471691"/>
          </a:xfrm>
          <a:prstGeom prst="rect">
            <a:avLst/>
          </a:prstGeom>
          <a:solidFill>
            <a:schemeClr val="bg1">
              <a:alpha val="69000"/>
            </a:schemeClr>
          </a:solidFill>
        </p:spPr>
        <p:txBody>
          <a:bodyPr wrap="square">
            <a:spAutoFit/>
          </a:bodyPr>
          <a:lstStyle/>
          <a:p>
            <a:pPr algn="ctr" rtl="1">
              <a:lnSpc>
                <a:spcPct val="115000"/>
              </a:lnSpc>
              <a:spcAft>
                <a:spcPts val="800"/>
              </a:spcAft>
            </a:pPr>
            <a:r>
              <a:rPr lang="ms-MY" sz="2000" b="1" dirty="0">
                <a:solidFill>
                  <a:schemeClr val="bg2">
                    <a:lumMod val="50000"/>
                  </a:schemeClr>
                </a:solidFill>
                <a:latin typeface="Arial Rounded MT Bold" panose="020F0704030504030204" pitchFamily="34" charset="0"/>
              </a:rPr>
              <a:t>“Dan berjihadlah kamu pada jalan Allah dengan jihad yang sebenar-benarnya Dia lah yang memilih kamu (untuk mengerjakan suruhan ugamanya); dan Ia tidak menjadikan kamu menanggung sesuatu keberatan dan susah payah dalam perkara ugama, ugama bapa kamu Ibrahim. Ia menamakan kamu: "orang-orang Islam" semenjak dahulu dan di dalam (Al-Quran) ini, supaya Rasulullah (Muhammad) menjadi saksi yang menerangkan kebenaran perbuatan kamu, dan supaya kamu pula layak menjadi orang-orang yang memberi keterangan kepada umat manusia (tentang yang benar dan yang salah). Oleh itu, dirikanlah sembahyang, dan berilah zakat, serta berpegang teguhlah kamu kepada Allah! Dia lah Pelindung kamu. Maka (Allah yang demikian sifatNya) Dia lah sahaja sebaik-baik Pelindung dan sebaik-baik Pemberi pertolongan</a:t>
            </a:r>
            <a:r>
              <a:rPr lang="ms-MY" sz="2000" b="1" dirty="0" smtClean="0">
                <a:solidFill>
                  <a:schemeClr val="bg2">
                    <a:lumMod val="50000"/>
                  </a:schemeClr>
                </a:solidFill>
                <a:latin typeface="Arial Rounded MT Bold" panose="020F0704030504030204" pitchFamily="34" charset="0"/>
              </a:rPr>
              <a:t>.”</a:t>
            </a:r>
          </a:p>
          <a:p>
            <a:pPr algn="ctr" rtl="1">
              <a:lnSpc>
                <a:spcPct val="115000"/>
              </a:lnSpc>
              <a:spcAft>
                <a:spcPts val="800"/>
              </a:spcAft>
            </a:pPr>
            <a:r>
              <a:rPr lang="en-US" sz="2000" dirty="0"/>
              <a:t>(Surah Al-Hajj, </a:t>
            </a:r>
            <a:r>
              <a:rPr lang="en-US" sz="2000" dirty="0" err="1"/>
              <a:t>ayat</a:t>
            </a:r>
            <a:r>
              <a:rPr lang="en-US" sz="2000" dirty="0"/>
              <a:t> 78)</a:t>
            </a:r>
            <a:endParaRPr lang="fi-FI" sz="20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42862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p:spPr>
        <p:txBody>
          <a:bodyPr wrap="square">
            <a:spAutoFit/>
          </a:bodyPr>
          <a:lstStyle/>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بَارَكَ اللهُ لِي وَلَكُمْ فِي الْقُرْآنِ الْعَظِيْمِ.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وَنَفَعَنِي وَاِيِّاكُمْ بِمَا فِيْهِ مِنَ الآيَاتِ وَالذِّكْرِ الْحَكِيْمِ.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وَتَقَبَّلَ الله مِنِّي وَمِنْكُمْ </a:t>
            </a:r>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تِلاوَتَهُ</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endParaRPr>
          </a:p>
          <a:p>
            <a:pPr algn="ctr" rtl="1"/>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 اِنَّهُ </a:t>
            </a:r>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هُوَاالسَّمِيْعُ الْعَلِيْمُ.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73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lum contrast="40000"/>
          </a:blip>
          <a:srcRect/>
          <a:stretch>
            <a:fillRect/>
          </a:stretch>
        </p:blipFill>
        <p:spPr bwMode="auto">
          <a:xfrm>
            <a:off x="304800" y="1066800"/>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68912"/>
            <a:ext cx="9144000" cy="193899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277091"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َنَا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054" y="1524000"/>
            <a:ext cx="857256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67518" y="3733800"/>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jungjungan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70271" y="1371600"/>
            <a:ext cx="8492730"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0271" y="3276600"/>
            <a:ext cx="8603458" cy="3108543"/>
          </a:xfrm>
          <a:prstGeom prst="rect">
            <a:avLst/>
          </a:prstGeom>
          <a:noFill/>
          <a:ln w="9525">
            <a:noFill/>
          </a:ln>
        </p:spPr>
        <p:txBody>
          <a:bodyPr wrap="square">
            <a:spAutoFit/>
          </a:bodyPr>
          <a:lstStyle/>
          <a:p>
            <a:pPr algn="ctr" fontAlgn="auto">
              <a:spcBef>
                <a:spcPts val="0"/>
              </a:spcBef>
              <a:spcAft>
                <a:spcPts val="0"/>
              </a:spcAft>
              <a:defRPr/>
            </a:pP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menyempurnakan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pengabdian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9000" r="-19000"/>
          </a:stretch>
        </a:blipFill>
        <a:effectLst/>
      </p:bgPr>
    </p:bg>
    <p:spTree>
      <p:nvGrpSpPr>
        <p:cNvPr id="1" name=""/>
        <p:cNvGrpSpPr/>
        <p:nvPr/>
      </p:nvGrpSpPr>
      <p:grpSpPr>
        <a:xfrm>
          <a:off x="0" y="0"/>
          <a:ext cx="0" cy="0"/>
          <a:chOff x="0" y="0"/>
          <a:chExt cx="0" cy="0"/>
        </a:xfrm>
      </p:grpSpPr>
      <p:sp>
        <p:nvSpPr>
          <p:cNvPr id="9" name="Rectangle 8"/>
          <p:cNvSpPr/>
          <p:nvPr/>
        </p:nvSpPr>
        <p:spPr>
          <a:xfrm>
            <a:off x="152400" y="2971800"/>
            <a:ext cx="8836248" cy="3046988"/>
          </a:xfrm>
          <a:prstGeom prst="rect">
            <a:avLst/>
          </a:prstGeom>
          <a:noFill/>
          <a:scene3d>
            <a:camera prst="perspectiveAbove"/>
            <a:lightRig rig="threePt" dir="t"/>
          </a:scene3d>
          <a:sp3d>
            <a:bevelT/>
            <a:bevelB prst="relaxedInset"/>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ms-MY" sz="9600" b="1" spc="50" dirty="0">
                <a:ln w="11430"/>
                <a:solidFill>
                  <a:schemeClr val="accent6">
                    <a:lumMod val="75000"/>
                  </a:schemeClr>
                </a:solidFill>
                <a:effectLst>
                  <a:outerShdw blurRad="76200" dist="50800" dir="5400000" algn="tl" rotWithShape="0">
                    <a:srgbClr val="000000">
                      <a:alpha val="65000"/>
                    </a:srgbClr>
                  </a:outerShdw>
                </a:effectLst>
                <a:latin typeface="Aharoni" panose="02010803020104030203" pitchFamily="2" charset="-79"/>
                <a:cs typeface="Aharoni" panose="02010803020104030203" pitchFamily="2" charset="-79"/>
              </a:rPr>
              <a:t>UMAT YANG TERPELIHARA</a:t>
            </a:r>
          </a:p>
        </p:txBody>
      </p:sp>
      <p:sp>
        <p:nvSpPr>
          <p:cNvPr id="10" name="Rectangle 9"/>
          <p:cNvSpPr/>
          <p:nvPr/>
        </p:nvSpPr>
        <p:spPr>
          <a:xfrm>
            <a:off x="924408" y="1093921"/>
            <a:ext cx="7632847" cy="1200329"/>
          </a:xfrm>
          <a:prstGeom prst="rect">
            <a:avLst/>
          </a:prstGeom>
        </p:spPr>
        <p:txBody>
          <a:bodyPr wrap="square">
            <a:spAutoFit/>
          </a:bodyPr>
          <a:lstStyle/>
          <a:p>
            <a:pPr algn="ctr" fontAlgn="auto">
              <a:spcBef>
                <a:spcPts val="0"/>
              </a:spcBef>
              <a:spcAft>
                <a:spcPts val="0"/>
              </a:spcAft>
              <a:defRPr/>
            </a:pPr>
            <a:r>
              <a:rPr lang="nb-NO" sz="2400" b="1" dirty="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25 Muharram 1443 </a:t>
            </a:r>
            <a:endParaRPr lang="nb-NO" sz="2400" b="1" dirty="0" smtClean="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fontAlgn="auto">
              <a:spcBef>
                <a:spcPts val="0"/>
              </a:spcBef>
              <a:spcAft>
                <a:spcPts val="0"/>
              </a:spcAft>
              <a:defRPr/>
            </a:pPr>
            <a:r>
              <a:rPr lang="nb-NO" sz="2400" b="1" dirty="0" smtClean="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a:t>
            </a:r>
          </a:p>
          <a:p>
            <a:pPr algn="ctr" fontAlgn="auto">
              <a:spcBef>
                <a:spcPts val="0"/>
              </a:spcBef>
              <a:spcAft>
                <a:spcPts val="0"/>
              </a:spcAft>
              <a:defRPr/>
            </a:pPr>
            <a:r>
              <a:rPr lang="nb-NO" sz="2400" b="1" dirty="0" smtClean="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03 </a:t>
            </a:r>
            <a:r>
              <a:rPr lang="nb-NO" sz="2400" b="1" dirty="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September 2021 </a:t>
            </a:r>
            <a:endParaRPr lang="pt-BR" sz="2400" b="1" dirty="0">
              <a:ln>
                <a:solidFill>
                  <a:sysClr val="windowText" lastClr="000000"/>
                </a:solidFill>
              </a:ln>
              <a:solidFill>
                <a:schemeClr val="tx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1952246" y="152400"/>
            <a:ext cx="5577168" cy="923330"/>
          </a:xfrm>
          <a:prstGeom prst="rect">
            <a:avLst/>
          </a:prstGeom>
          <a:noFill/>
        </p:spPr>
        <p:txBody>
          <a:bodyPr wrap="none" lIns="91440" tIns="45720" rIns="91440" bIns="45720">
            <a:spAutoFit/>
          </a:bodyPr>
          <a:lstStyle/>
          <a:p>
            <a:pPr algn="ct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dirty="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540370"/>
            <a:ext cx="8229600" cy="2569934"/>
          </a:xfrm>
          <a:prstGeom prst="rect">
            <a:avLst/>
          </a:prstGeom>
          <a:solidFill>
            <a:schemeClr val="bg1">
              <a:alpha val="69000"/>
            </a:schemeClr>
          </a:solidFill>
        </p:spPr>
        <p:txBody>
          <a:bodyPr wrap="square">
            <a:spAutoFit/>
          </a:bodyPr>
          <a:lstStyle/>
          <a:p>
            <a:pPr algn="ctr" rtl="1">
              <a:lnSpc>
                <a:spcPct val="115000"/>
              </a:lnSpc>
              <a:spcAft>
                <a:spcPts val="800"/>
              </a:spcAft>
            </a:pPr>
            <a:r>
              <a:rPr lang="ms-MY" sz="2000" b="1" dirty="0">
                <a:solidFill>
                  <a:schemeClr val="bg2">
                    <a:lumMod val="50000"/>
                  </a:schemeClr>
                </a:solidFill>
                <a:latin typeface="Arial Rounded MT Bold" panose="020F0704030504030204" pitchFamily="34" charset="0"/>
              </a:rPr>
              <a:t>Bermaksud:  “Sesiapa yang Allah swt mahukan untuknya kebaikan, dia akan memberi faham kepadanya agama. Sebenarnya aku hanyalah pembahagi, Allah jualah yang memberi. Akan  tetap kekal ada sekumpulan dari umatku yang tegak dengan perintah Allah, tidak mengganggu gugat kepada mereka, sesiapa pun yang menyanggahi mereka sehingga datangnya urusan Allah. </a:t>
            </a:r>
            <a:endParaRPr lang="fi-FI" sz="20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399" y="203580"/>
            <a:ext cx="8229600" cy="8382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a:t>
            </a:r>
            <a:endParaRPr lang="en-US" sz="2800" dirty="0"/>
          </a:p>
        </p:txBody>
      </p:sp>
      <p:sp>
        <p:nvSpPr>
          <p:cNvPr id="4" name="Rectangle 3"/>
          <p:cNvSpPr/>
          <p:nvPr/>
        </p:nvSpPr>
        <p:spPr>
          <a:xfrm>
            <a:off x="533400" y="1237966"/>
            <a:ext cx="8229600" cy="2106218"/>
          </a:xfrm>
          <a:prstGeom prst="rect">
            <a:avLst/>
          </a:prstGeom>
          <a:solidFill>
            <a:schemeClr val="bg1">
              <a:alpha val="71000"/>
            </a:schemeClr>
          </a:solidFill>
        </p:spPr>
        <p:txBody>
          <a:bodyPr wrap="square">
            <a:spAutoFit/>
          </a:bodyPr>
          <a:lstStyle/>
          <a:p>
            <a:pPr algn="ctr" rtl="1">
              <a:lnSpc>
                <a:spcPct val="115000"/>
              </a:lnSpc>
              <a:spcAft>
                <a:spcPts val="800"/>
              </a:spcAft>
            </a:pPr>
            <a:r>
              <a:rPr lang="ar-SA" sz="3600"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مَن يُرِدِ اللَّهُ به خَيْرًا يُفَقِّهْهُ في الدِّينِ، وإنَّما </a:t>
            </a:r>
            <a:r>
              <a:rPr lang="ar-SA" sz="3600" b="1" dirty="0" smtClean="0">
                <a:solidFill>
                  <a:srgbClr val="000000"/>
                </a:solidFill>
                <a:latin typeface="Calibri" panose="020F0502020204030204" pitchFamily="34" charset="0"/>
                <a:ea typeface="Calibri" panose="020F0502020204030204" pitchFamily="34" charset="0"/>
                <a:cs typeface="Traditional Arabic" panose="02020603050405020304" pitchFamily="18" charset="-78"/>
              </a:rPr>
              <a:t>أَنَا </a:t>
            </a:r>
            <a:r>
              <a:rPr lang="ar-SA" sz="3600"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قاسِمٌ واللَّهُ يُعْطِي،</a:t>
            </a:r>
            <a:endParaRPr lang="ms-MY" sz="36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3600"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ولَنْ تَزالَ هذِه الأُمَّةُ قائِمَةً علَى أمْرِ اللَّهِ، لا يَضُرُّهُمْ مَن خالَفَهُمْ، حتَّى يَأْتِيَ أمْرُ اللَّهِ</a:t>
            </a:r>
            <a:r>
              <a:rPr lang="en-MY" sz="3600" b="1" dirty="0">
                <a:solidFill>
                  <a:srgbClr val="000000"/>
                </a:solidFill>
                <a:latin typeface="Traditional Arabic" panose="02020603050405020304" pitchFamily="18" charset="-78"/>
                <a:ea typeface="Calibri" panose="020F0502020204030204" pitchFamily="34" charset="0"/>
                <a:cs typeface="Arial" panose="020B0604020202020204" pitchFamily="34" charset="0"/>
              </a:rPr>
              <a:t>.</a:t>
            </a:r>
            <a:endParaRPr lang="ms-MY" sz="3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741267" y="6306490"/>
            <a:ext cx="3813865" cy="369332"/>
          </a:xfrm>
          <a:prstGeom prst="rect">
            <a:avLst/>
          </a:prstGeom>
        </p:spPr>
        <p:txBody>
          <a:bodyPr wrap="none">
            <a:spAutoFit/>
          </a:bodyPr>
          <a:lstStyle/>
          <a:p>
            <a:r>
              <a:rPr lang="en-US" u="sng" dirty="0">
                <a:solidFill>
                  <a:srgbClr val="FF0000"/>
                </a:solidFill>
                <a:latin typeface="Arial" panose="020B0604020202020204" pitchFamily="34" charset="0"/>
                <a:ea typeface="Calibri" panose="020F0502020204030204" pitchFamily="34" charset="0"/>
              </a:rPr>
              <a:t>(</a:t>
            </a:r>
            <a:r>
              <a:rPr lang="en-US" u="sng" dirty="0" err="1">
                <a:solidFill>
                  <a:srgbClr val="FF0000"/>
                </a:solidFill>
                <a:latin typeface="Arial" panose="020B0604020202020204" pitchFamily="34" charset="0"/>
                <a:ea typeface="Calibri" panose="020F0502020204030204" pitchFamily="34" charset="0"/>
              </a:rPr>
              <a:t>Hadis</a:t>
            </a:r>
            <a:r>
              <a:rPr lang="en-US" u="sng" dirty="0">
                <a:solidFill>
                  <a:srgbClr val="FF0000"/>
                </a:solidFill>
                <a:latin typeface="Arial" panose="020B0604020202020204" pitchFamily="34" charset="0"/>
                <a:ea typeface="Calibri" panose="020F0502020204030204" pitchFamily="34" charset="0"/>
              </a:rPr>
              <a:t> </a:t>
            </a:r>
            <a:r>
              <a:rPr lang="en-US" u="sng" dirty="0" err="1">
                <a:solidFill>
                  <a:srgbClr val="FF0000"/>
                </a:solidFill>
                <a:latin typeface="Arial" panose="020B0604020202020204" pitchFamily="34" charset="0"/>
                <a:ea typeface="Calibri" panose="020F0502020204030204" pitchFamily="34" charset="0"/>
              </a:rPr>
              <a:t>riwayat</a:t>
            </a:r>
            <a:r>
              <a:rPr lang="en-US" u="sng" dirty="0">
                <a:solidFill>
                  <a:srgbClr val="FF0000"/>
                </a:solidFill>
                <a:latin typeface="Arial" panose="020B0604020202020204" pitchFamily="34" charset="0"/>
                <a:ea typeface="Calibri" panose="020F0502020204030204" pitchFamily="34" charset="0"/>
              </a:rPr>
              <a:t> </a:t>
            </a:r>
            <a:r>
              <a:rPr lang="en-US" u="sng" dirty="0" err="1">
                <a:solidFill>
                  <a:srgbClr val="FF0000"/>
                </a:solidFill>
                <a:latin typeface="Arial" panose="020B0604020202020204" pitchFamily="34" charset="0"/>
                <a:ea typeface="Calibri" panose="020F0502020204030204" pitchFamily="34" charset="0"/>
              </a:rPr>
              <a:t>Bukhari</a:t>
            </a:r>
            <a:r>
              <a:rPr lang="en-US" u="sng" dirty="0">
                <a:solidFill>
                  <a:srgbClr val="FF0000"/>
                </a:solidFill>
                <a:latin typeface="Arial" panose="020B0604020202020204" pitchFamily="34" charset="0"/>
                <a:ea typeface="Calibri" panose="020F0502020204030204" pitchFamily="34" charset="0"/>
              </a:rPr>
              <a:t> </a:t>
            </a:r>
            <a:r>
              <a:rPr lang="en-US" u="sng" dirty="0" err="1">
                <a:solidFill>
                  <a:srgbClr val="FF0000"/>
                </a:solidFill>
                <a:latin typeface="Arial" panose="020B0604020202020204" pitchFamily="34" charset="0"/>
                <a:ea typeface="Calibri" panose="020F0502020204030204" pitchFamily="34" charset="0"/>
              </a:rPr>
              <a:t>dan</a:t>
            </a:r>
            <a:r>
              <a:rPr lang="en-US" u="sng" dirty="0">
                <a:solidFill>
                  <a:srgbClr val="FF0000"/>
                </a:solidFill>
                <a:latin typeface="Arial" panose="020B0604020202020204" pitchFamily="34" charset="0"/>
                <a:ea typeface="Calibri" panose="020F0502020204030204" pitchFamily="34" charset="0"/>
              </a:rPr>
              <a:t> Muslim)</a:t>
            </a:r>
            <a:endParaRPr lang="ms-MY" u="sng" dirty="0">
              <a:solidFill>
                <a:srgbClr val="FF0000"/>
              </a:solidFill>
            </a:endParaRPr>
          </a:p>
        </p:txBody>
      </p:sp>
    </p:spTree>
    <p:extLst>
      <p:ext uri="{BB962C8B-B14F-4D97-AF65-F5344CB8AC3E}">
        <p14:creationId xmlns:p14="http://schemas.microsoft.com/office/powerpoint/2010/main" val="171887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442711"/>
            <a:ext cx="7879280" cy="3259619"/>
          </a:xfrm>
          <a:prstGeom prst="rect">
            <a:avLst/>
          </a:prstGeom>
          <a:gradFill flip="none" rotWithShape="1">
            <a:gsLst>
              <a:gs pos="0">
                <a:srgbClr val="92D050">
                  <a:shade val="30000"/>
                  <a:satMod val="115000"/>
                  <a:alpha val="37000"/>
                </a:srgbClr>
              </a:gs>
              <a:gs pos="50000">
                <a:srgbClr val="92D050">
                  <a:shade val="67500"/>
                  <a:satMod val="115000"/>
                  <a:lumMod val="98000"/>
                  <a:lumOff val="2000"/>
                  <a:alpha val="35000"/>
                </a:srgbClr>
              </a:gs>
              <a:gs pos="100000">
                <a:srgbClr val="92D050">
                  <a:shade val="100000"/>
                  <a:satMod val="115000"/>
                  <a:alpha val="68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Black" pitchFamily="34" charset="0"/>
              </a:rPr>
              <a:t>Umat</a:t>
            </a:r>
            <a:r>
              <a:rPr lang="en-US" sz="2400" dirty="0" smtClean="0">
                <a:solidFill>
                  <a:schemeClr val="tx1"/>
                </a:solidFill>
                <a:latin typeface="Arial Black" pitchFamily="34" charset="0"/>
              </a:rPr>
              <a:t> </a:t>
            </a:r>
            <a:r>
              <a:rPr lang="en-US" sz="2400" dirty="0">
                <a:solidFill>
                  <a:schemeClr val="tx1"/>
                </a:solidFill>
                <a:latin typeface="Arial Black" pitchFamily="34" charset="0"/>
              </a:rPr>
              <a:t>Muhammad saw </a:t>
            </a:r>
            <a:r>
              <a:rPr lang="en-US" sz="2400" dirty="0" err="1">
                <a:solidFill>
                  <a:schemeClr val="tx1"/>
                </a:solidFill>
                <a:latin typeface="Arial Black" pitchFamily="34" charset="0"/>
              </a:rPr>
              <a:t>akan</a:t>
            </a:r>
            <a:r>
              <a:rPr lang="en-US" sz="2400" dirty="0">
                <a:solidFill>
                  <a:schemeClr val="tx1"/>
                </a:solidFill>
                <a:latin typeface="Arial Black" pitchFamily="34" charset="0"/>
              </a:rPr>
              <a:t> </a:t>
            </a:r>
            <a:r>
              <a:rPr lang="en-US" sz="2400" dirty="0" err="1">
                <a:solidFill>
                  <a:schemeClr val="tx1"/>
                </a:solidFill>
                <a:latin typeface="Arial Black" pitchFamily="34" charset="0"/>
              </a:rPr>
              <a:t>tetap</a:t>
            </a:r>
            <a:r>
              <a:rPr lang="en-US" sz="2400" dirty="0">
                <a:solidFill>
                  <a:schemeClr val="tx1"/>
                </a:solidFill>
                <a:latin typeface="Arial Black" pitchFamily="34" charset="0"/>
              </a:rPr>
              <a:t> </a:t>
            </a:r>
            <a:r>
              <a:rPr lang="en-US" sz="2400" dirty="0" err="1">
                <a:solidFill>
                  <a:schemeClr val="tx1"/>
                </a:solidFill>
                <a:latin typeface="Arial Black" pitchFamily="34" charset="0"/>
              </a:rPr>
              <a:t>berada</a:t>
            </a:r>
            <a:r>
              <a:rPr lang="en-US" sz="2400" dirty="0">
                <a:solidFill>
                  <a:schemeClr val="tx1"/>
                </a:solidFill>
                <a:latin typeface="Arial Black" pitchFamily="34" charset="0"/>
              </a:rPr>
              <a:t> di </a:t>
            </a:r>
            <a:r>
              <a:rPr lang="en-US" sz="2400" dirty="0" err="1">
                <a:solidFill>
                  <a:schemeClr val="tx1"/>
                </a:solidFill>
                <a:latin typeface="Arial Black" pitchFamily="34" charset="0"/>
              </a:rPr>
              <a:t>bawah</a:t>
            </a:r>
            <a:r>
              <a:rPr lang="en-US" sz="2400" dirty="0">
                <a:solidFill>
                  <a:schemeClr val="tx1"/>
                </a:solidFill>
                <a:latin typeface="Arial Black" pitchFamily="34" charset="0"/>
              </a:rPr>
              <a:t> </a:t>
            </a:r>
            <a:r>
              <a:rPr lang="en-US" sz="2400" dirty="0" err="1">
                <a:solidFill>
                  <a:schemeClr val="tx1"/>
                </a:solidFill>
                <a:latin typeface="Arial Black" pitchFamily="34" charset="0"/>
              </a:rPr>
              <a:t>jagaan</a:t>
            </a:r>
            <a:r>
              <a:rPr lang="en-US" sz="2400" dirty="0">
                <a:solidFill>
                  <a:schemeClr val="tx1"/>
                </a:solidFill>
                <a:latin typeface="Arial Black" pitchFamily="34" charset="0"/>
              </a:rPr>
              <a:t> </a:t>
            </a:r>
            <a:r>
              <a:rPr lang="en-US" sz="2400" dirty="0" err="1">
                <a:solidFill>
                  <a:schemeClr val="tx1"/>
                </a:solidFill>
                <a:latin typeface="Arial Black" pitchFamily="34" charset="0"/>
              </a:rPr>
              <a:t>dan</a:t>
            </a:r>
            <a:r>
              <a:rPr lang="en-US" sz="2400" dirty="0">
                <a:solidFill>
                  <a:schemeClr val="tx1"/>
                </a:solidFill>
                <a:latin typeface="Arial Black" pitchFamily="34" charset="0"/>
              </a:rPr>
              <a:t> </a:t>
            </a:r>
            <a:r>
              <a:rPr lang="en-US" sz="2400" dirty="0" err="1">
                <a:solidFill>
                  <a:schemeClr val="tx1"/>
                </a:solidFill>
                <a:latin typeface="Arial Black" pitchFamily="34" charset="0"/>
              </a:rPr>
              <a:t>pemeliharaan</a:t>
            </a:r>
            <a:r>
              <a:rPr lang="en-US" sz="2400" dirty="0">
                <a:solidFill>
                  <a:schemeClr val="tx1"/>
                </a:solidFill>
                <a:latin typeface="Arial Black" pitchFamily="34" charset="0"/>
              </a:rPr>
              <a:t> Allah </a:t>
            </a:r>
            <a:r>
              <a:rPr lang="en-US" sz="2400" dirty="0" err="1">
                <a:solidFill>
                  <a:schemeClr val="tx1"/>
                </a:solidFill>
                <a:latin typeface="Arial Black" pitchFamily="34" charset="0"/>
              </a:rPr>
              <a:t>melalui</a:t>
            </a:r>
            <a:r>
              <a:rPr lang="en-US" sz="2400" dirty="0">
                <a:solidFill>
                  <a:schemeClr val="tx1"/>
                </a:solidFill>
                <a:latin typeface="Arial Black" pitchFamily="34" charset="0"/>
              </a:rPr>
              <a:t> </a:t>
            </a:r>
            <a:r>
              <a:rPr lang="en-US" sz="2400" dirty="0" err="1">
                <a:solidFill>
                  <a:schemeClr val="tx1"/>
                </a:solidFill>
                <a:latin typeface="Arial Black" pitchFamily="34" charset="0"/>
              </a:rPr>
              <a:t>wujudnya</a:t>
            </a:r>
            <a:r>
              <a:rPr lang="en-US" sz="2400" dirty="0">
                <a:solidFill>
                  <a:schemeClr val="tx1"/>
                </a:solidFill>
                <a:latin typeface="Arial Black" pitchFamily="34" charset="0"/>
              </a:rPr>
              <a:t> </a:t>
            </a:r>
            <a:r>
              <a:rPr lang="en-US" sz="2400" dirty="0" err="1">
                <a:solidFill>
                  <a:schemeClr val="tx1"/>
                </a:solidFill>
                <a:latin typeface="Arial Black" pitchFamily="34" charset="0"/>
              </a:rPr>
              <a:t>sekumpulan</a:t>
            </a:r>
            <a:r>
              <a:rPr lang="en-US" sz="2400" dirty="0">
                <a:solidFill>
                  <a:schemeClr val="tx1"/>
                </a:solidFill>
                <a:latin typeface="Arial Black" pitchFamily="34" charset="0"/>
              </a:rPr>
              <a:t> </a:t>
            </a:r>
            <a:r>
              <a:rPr lang="en-US" sz="2400" dirty="0" err="1">
                <a:solidFill>
                  <a:schemeClr val="tx1"/>
                </a:solidFill>
                <a:latin typeface="Arial Black" pitchFamily="34" charset="0"/>
              </a:rPr>
              <a:t>umat</a:t>
            </a:r>
            <a:r>
              <a:rPr lang="en-US" sz="2400" dirty="0">
                <a:solidFill>
                  <a:schemeClr val="tx1"/>
                </a:solidFill>
                <a:latin typeface="Arial Black" pitchFamily="34" charset="0"/>
              </a:rPr>
              <a:t> yang </a:t>
            </a:r>
            <a:r>
              <a:rPr lang="en-US" sz="2400" dirty="0" err="1">
                <a:solidFill>
                  <a:schemeClr val="tx1"/>
                </a:solidFill>
                <a:latin typeface="Arial Black" pitchFamily="34" charset="0"/>
              </a:rPr>
              <a:t>teguh</a:t>
            </a:r>
            <a:r>
              <a:rPr lang="en-US" sz="2400" dirty="0">
                <a:solidFill>
                  <a:schemeClr val="tx1"/>
                </a:solidFill>
                <a:latin typeface="Arial Black" pitchFamily="34" charset="0"/>
              </a:rPr>
              <a:t> di </a:t>
            </a:r>
            <a:r>
              <a:rPr lang="en-US" sz="2400" dirty="0" err="1">
                <a:solidFill>
                  <a:schemeClr val="tx1"/>
                </a:solidFill>
                <a:latin typeface="Arial Black" pitchFamily="34" charset="0"/>
              </a:rPr>
              <a:t>atas</a:t>
            </a:r>
            <a:r>
              <a:rPr lang="en-US" sz="2400" dirty="0">
                <a:solidFill>
                  <a:schemeClr val="tx1"/>
                </a:solidFill>
                <a:latin typeface="Arial Black" pitchFamily="34" charset="0"/>
              </a:rPr>
              <a:t> </a:t>
            </a:r>
            <a:r>
              <a:rPr lang="en-US" sz="2400" dirty="0" err="1">
                <a:solidFill>
                  <a:schemeClr val="tx1"/>
                </a:solidFill>
                <a:latin typeface="Arial Black" pitchFamily="34" charset="0"/>
              </a:rPr>
              <a:t>kebenaran</a:t>
            </a:r>
            <a:r>
              <a:rPr lang="en-US" sz="2400" dirty="0">
                <a:solidFill>
                  <a:schemeClr val="tx1"/>
                </a:solidFill>
                <a:latin typeface="Arial Black" pitchFamily="34" charset="0"/>
              </a:rPr>
              <a:t>, </a:t>
            </a:r>
            <a:r>
              <a:rPr lang="en-US" sz="2400" dirty="0" err="1">
                <a:solidFill>
                  <a:schemeClr val="tx1"/>
                </a:solidFill>
                <a:latin typeface="Arial Black" pitchFamily="34" charset="0"/>
              </a:rPr>
              <a:t>berani</a:t>
            </a:r>
            <a:r>
              <a:rPr lang="en-US" sz="2400" dirty="0">
                <a:solidFill>
                  <a:schemeClr val="tx1"/>
                </a:solidFill>
                <a:latin typeface="Arial Black" pitchFamily="34" charset="0"/>
              </a:rPr>
              <a:t> di </a:t>
            </a:r>
            <a:r>
              <a:rPr lang="en-US" sz="2400" dirty="0" err="1">
                <a:solidFill>
                  <a:schemeClr val="tx1"/>
                </a:solidFill>
                <a:latin typeface="Arial Black" pitchFamily="34" charset="0"/>
              </a:rPr>
              <a:t>jalan</a:t>
            </a:r>
            <a:r>
              <a:rPr lang="en-US" sz="2400" dirty="0">
                <a:solidFill>
                  <a:schemeClr val="tx1"/>
                </a:solidFill>
                <a:latin typeface="Arial Black" pitchFamily="34" charset="0"/>
              </a:rPr>
              <a:t> Allah, </a:t>
            </a:r>
            <a:r>
              <a:rPr lang="en-US" sz="2400" dirty="0" err="1">
                <a:solidFill>
                  <a:schemeClr val="tx1"/>
                </a:solidFill>
                <a:latin typeface="Arial Black" pitchFamily="34" charset="0"/>
              </a:rPr>
              <a:t>memperjuangkan</a:t>
            </a:r>
            <a:r>
              <a:rPr lang="en-US" sz="2400" dirty="0">
                <a:solidFill>
                  <a:schemeClr val="tx1"/>
                </a:solidFill>
                <a:latin typeface="Arial Black" pitchFamily="34" charset="0"/>
              </a:rPr>
              <a:t> </a:t>
            </a:r>
            <a:r>
              <a:rPr lang="en-US" sz="2400" dirty="0" err="1">
                <a:solidFill>
                  <a:schemeClr val="tx1"/>
                </a:solidFill>
                <a:latin typeface="Arial Black" pitchFamily="34" charset="0"/>
              </a:rPr>
              <a:t>nilai</a:t>
            </a:r>
            <a:r>
              <a:rPr lang="en-US" sz="2400" dirty="0">
                <a:solidFill>
                  <a:schemeClr val="tx1"/>
                </a:solidFill>
                <a:latin typeface="Arial Black" pitchFamily="34" charset="0"/>
              </a:rPr>
              <a:t> agama </a:t>
            </a:r>
            <a:r>
              <a:rPr lang="en-US" sz="2400" dirty="0" err="1">
                <a:solidFill>
                  <a:schemeClr val="tx1"/>
                </a:solidFill>
                <a:latin typeface="Arial Black" pitchFamily="34" charset="0"/>
              </a:rPr>
              <a:t>tanpa</a:t>
            </a:r>
            <a:r>
              <a:rPr lang="en-US" sz="2400" dirty="0">
                <a:solidFill>
                  <a:schemeClr val="tx1"/>
                </a:solidFill>
                <a:latin typeface="Arial Black" pitchFamily="34" charset="0"/>
              </a:rPr>
              <a:t> </a:t>
            </a:r>
            <a:r>
              <a:rPr lang="en-US" sz="2400" dirty="0" err="1">
                <a:solidFill>
                  <a:schemeClr val="tx1"/>
                </a:solidFill>
                <a:latin typeface="Arial Black" pitchFamily="34" charset="0"/>
              </a:rPr>
              <a:t>tergugat</a:t>
            </a:r>
            <a:r>
              <a:rPr lang="en-US" sz="2400" dirty="0">
                <a:solidFill>
                  <a:schemeClr val="tx1"/>
                </a:solidFill>
                <a:latin typeface="Arial Black" pitchFamily="34" charset="0"/>
              </a:rPr>
              <a:t> </a:t>
            </a:r>
            <a:r>
              <a:rPr lang="en-US" sz="2400" dirty="0" err="1">
                <a:solidFill>
                  <a:schemeClr val="tx1"/>
                </a:solidFill>
                <a:latin typeface="Arial Black" pitchFamily="34" charset="0"/>
              </a:rPr>
              <a:t>dengan</a:t>
            </a:r>
            <a:r>
              <a:rPr lang="en-US" sz="2400" dirty="0">
                <a:solidFill>
                  <a:schemeClr val="tx1"/>
                </a:solidFill>
                <a:latin typeface="Arial Black" pitchFamily="34" charset="0"/>
              </a:rPr>
              <a:t> </a:t>
            </a:r>
            <a:r>
              <a:rPr lang="en-US" sz="2400" dirty="0" err="1">
                <a:solidFill>
                  <a:schemeClr val="tx1"/>
                </a:solidFill>
                <a:latin typeface="Arial Black" pitchFamily="34" charset="0"/>
              </a:rPr>
              <a:t>apa</a:t>
            </a:r>
            <a:r>
              <a:rPr lang="en-US" sz="2400" dirty="0">
                <a:solidFill>
                  <a:schemeClr val="tx1"/>
                </a:solidFill>
                <a:latin typeface="Arial Black" pitchFamily="34" charset="0"/>
              </a:rPr>
              <a:t> </a:t>
            </a:r>
            <a:r>
              <a:rPr lang="en-US" sz="2400" dirty="0" err="1">
                <a:solidFill>
                  <a:schemeClr val="tx1"/>
                </a:solidFill>
                <a:latin typeface="Arial Black" pitchFamily="34" charset="0"/>
              </a:rPr>
              <a:t>jua</a:t>
            </a:r>
            <a:r>
              <a:rPr lang="en-US" sz="2400" dirty="0">
                <a:solidFill>
                  <a:schemeClr val="tx1"/>
                </a:solidFill>
                <a:latin typeface="Arial Black" pitchFamily="34" charset="0"/>
              </a:rPr>
              <a:t> </a:t>
            </a:r>
            <a:r>
              <a:rPr lang="en-US" sz="2400" dirty="0" err="1">
                <a:solidFill>
                  <a:schemeClr val="tx1"/>
                </a:solidFill>
                <a:latin typeface="Arial Black" pitchFamily="34" charset="0"/>
              </a:rPr>
              <a:t>ancaman</a:t>
            </a:r>
            <a:r>
              <a:rPr lang="en-US" sz="2400" dirty="0">
                <a:solidFill>
                  <a:schemeClr val="tx1"/>
                </a:solidFill>
                <a:latin typeface="Arial Black" pitchFamily="34" charset="0"/>
              </a:rPr>
              <a:t> </a:t>
            </a:r>
            <a:r>
              <a:rPr lang="en-US" sz="2400" dirty="0" err="1">
                <a:solidFill>
                  <a:schemeClr val="tx1"/>
                </a:solidFill>
                <a:latin typeface="Arial Black" pitchFamily="34" charset="0"/>
              </a:rPr>
              <a:t>dengan</a:t>
            </a:r>
            <a:r>
              <a:rPr lang="en-US" sz="2400" dirty="0">
                <a:solidFill>
                  <a:schemeClr val="tx1"/>
                </a:solidFill>
                <a:latin typeface="Arial Black" pitchFamily="34" charset="0"/>
              </a:rPr>
              <a:t> </a:t>
            </a:r>
            <a:r>
              <a:rPr lang="en-US" sz="2400" dirty="0" err="1">
                <a:solidFill>
                  <a:schemeClr val="tx1"/>
                </a:solidFill>
                <a:latin typeface="Arial Black" pitchFamily="34" charset="0"/>
              </a:rPr>
              <a:t>menzahirkan</a:t>
            </a:r>
            <a:r>
              <a:rPr lang="en-US" sz="2400" dirty="0">
                <a:solidFill>
                  <a:schemeClr val="tx1"/>
                </a:solidFill>
                <a:latin typeface="Arial Black" pitchFamily="34" charset="0"/>
              </a:rPr>
              <a:t> </a:t>
            </a:r>
            <a:r>
              <a:rPr lang="en-US" sz="2400" dirty="0" err="1">
                <a:solidFill>
                  <a:schemeClr val="tx1"/>
                </a:solidFill>
                <a:latin typeface="Arial Black" pitchFamily="34" charset="0"/>
              </a:rPr>
              <a:t>perjuangan</a:t>
            </a:r>
            <a:r>
              <a:rPr lang="en-US" sz="2400" dirty="0">
                <a:solidFill>
                  <a:schemeClr val="tx1"/>
                </a:solidFill>
                <a:latin typeface="Arial Black" pitchFamily="34" charset="0"/>
              </a:rPr>
              <a:t> </a:t>
            </a:r>
            <a:r>
              <a:rPr lang="en-US" sz="2400" dirty="0" err="1">
                <a:solidFill>
                  <a:schemeClr val="tx1"/>
                </a:solidFill>
                <a:latin typeface="Arial Black" pitchFamily="34" charset="0"/>
              </a:rPr>
              <a:t>tanpa</a:t>
            </a:r>
            <a:r>
              <a:rPr lang="en-US" sz="2400" dirty="0">
                <a:solidFill>
                  <a:schemeClr val="tx1"/>
                </a:solidFill>
                <a:latin typeface="Arial Black" pitchFamily="34" charset="0"/>
              </a:rPr>
              <a:t> </a:t>
            </a:r>
            <a:r>
              <a:rPr lang="en-US" sz="2400" dirty="0" err="1">
                <a:solidFill>
                  <a:schemeClr val="tx1"/>
                </a:solidFill>
                <a:latin typeface="Arial Black" pitchFamily="34" charset="0"/>
              </a:rPr>
              <a:t>takut</a:t>
            </a:r>
            <a:r>
              <a:rPr lang="en-US" sz="2400" dirty="0">
                <a:solidFill>
                  <a:schemeClr val="tx1"/>
                </a:solidFill>
                <a:latin typeface="Arial Black" pitchFamily="34" charset="0"/>
              </a:rPr>
              <a:t> </a:t>
            </a:r>
            <a:r>
              <a:rPr lang="en-US" sz="2400" dirty="0" err="1">
                <a:solidFill>
                  <a:schemeClr val="tx1"/>
                </a:solidFill>
                <a:latin typeface="Arial Black" pitchFamily="34" charset="0"/>
              </a:rPr>
              <a:t>dan</a:t>
            </a:r>
            <a:r>
              <a:rPr lang="en-US" sz="2400" dirty="0">
                <a:solidFill>
                  <a:schemeClr val="tx1"/>
                </a:solidFill>
                <a:latin typeface="Arial Black" pitchFamily="34" charset="0"/>
              </a:rPr>
              <a:t> </a:t>
            </a:r>
            <a:r>
              <a:rPr lang="en-US" sz="2400" dirty="0" err="1">
                <a:solidFill>
                  <a:schemeClr val="tx1"/>
                </a:solidFill>
                <a:latin typeface="Arial Black" pitchFamily="34" charset="0"/>
              </a:rPr>
              <a:t>berselindung</a:t>
            </a:r>
            <a:endParaRPr lang="en-US" sz="2400" dirty="0">
              <a:solidFill>
                <a:schemeClr val="tx1"/>
              </a:solidFill>
              <a:latin typeface="Arial Black" pitchFamily="34" charset="0"/>
            </a:endParaRPr>
          </a:p>
        </p:txBody>
      </p:sp>
      <p:sp>
        <p:nvSpPr>
          <p:cNvPr id="2" name="Wave 1"/>
          <p:cNvSpPr/>
          <p:nvPr/>
        </p:nvSpPr>
        <p:spPr>
          <a:xfrm rot="21404635">
            <a:off x="152400" y="228600"/>
            <a:ext cx="6172201" cy="1478595"/>
          </a:xfrm>
          <a:prstGeom prst="wave">
            <a:avLst>
              <a:gd name="adj1" fmla="val 11577"/>
              <a:gd name="adj2" fmla="val 8231"/>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14400" y="552398"/>
            <a:ext cx="4952381" cy="830997"/>
          </a:xfrm>
          <a:prstGeom prst="rect">
            <a:avLst/>
          </a:prstGeom>
          <a:noFill/>
        </p:spPr>
        <p:txBody>
          <a:bodyPr wrap="none" lIns="91440" tIns="45720" rIns="91440" bIns="45720">
            <a:spAutoFit/>
          </a:bodyPr>
          <a:lstStyle/>
          <a:p>
            <a:pPr algn="ct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t>
            </a:r>
            <a:r>
              <a:rPr lang="en-U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aminan</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Allah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swt</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Curved Left Arrow 4"/>
          <p:cNvSpPr/>
          <p:nvPr/>
        </p:nvSpPr>
        <p:spPr>
          <a:xfrm rot="19147260">
            <a:off x="6599948" y="481104"/>
            <a:ext cx="1258675" cy="1950209"/>
          </a:xfrm>
          <a:prstGeom prst="curvedLeftArrow">
            <a:avLst>
              <a:gd name="adj1" fmla="val 25000"/>
              <a:gd name="adj2" fmla="val 50000"/>
              <a:gd name="adj3" fmla="val 35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229600" cy="1791260"/>
          </a:xfrm>
          <a:prstGeom prst="rect">
            <a:avLst/>
          </a:prstGeom>
          <a:solidFill>
            <a:schemeClr val="bg1">
              <a:alpha val="69000"/>
            </a:schemeClr>
          </a:solidFill>
        </p:spPr>
        <p:txBody>
          <a:bodyPr wrap="square">
            <a:spAutoFit/>
          </a:bodyPr>
          <a:lstStyle/>
          <a:p>
            <a:pPr algn="ctr" rtl="1">
              <a:lnSpc>
                <a:spcPct val="115000"/>
              </a:lnSpc>
              <a:spcAft>
                <a:spcPts val="800"/>
              </a:spcAft>
            </a:pPr>
            <a:r>
              <a:rPr lang="ms-MY" sz="3200" b="1" dirty="0">
                <a:solidFill>
                  <a:schemeClr val="bg2">
                    <a:lumMod val="50000"/>
                  </a:schemeClr>
                </a:solidFill>
                <a:latin typeface="Arial Rounded MT Bold" panose="020F0704030504030204" pitchFamily="34" charset="0"/>
              </a:rPr>
              <a:t>“Siapa yang Allah mahukan untuknya kebaikan dia akan memberi faham kepadanya dalam urusan agama.”</a:t>
            </a:r>
            <a:endParaRPr lang="fi-FI" sz="3200" b="1" dirty="0" smtClean="0">
              <a:ln>
                <a:solidFill>
                  <a:sysClr val="windowText" lastClr="000000"/>
                </a:solidFill>
              </a:ln>
              <a:solidFill>
                <a:schemeClr val="bg2">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Plaque 2"/>
          <p:cNvSpPr/>
          <p:nvPr/>
        </p:nvSpPr>
        <p:spPr>
          <a:xfrm>
            <a:off x="533400" y="228600"/>
            <a:ext cx="8229600" cy="838200"/>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yang bermaksud :</a:t>
            </a:r>
            <a:endParaRPr lang="en-US" sz="2800" dirty="0"/>
          </a:p>
        </p:txBody>
      </p:sp>
      <p:sp>
        <p:nvSpPr>
          <p:cNvPr id="5" name="Rectangle 4"/>
          <p:cNvSpPr/>
          <p:nvPr/>
        </p:nvSpPr>
        <p:spPr>
          <a:xfrm>
            <a:off x="762000" y="3335178"/>
            <a:ext cx="2667000" cy="830997"/>
          </a:xfrm>
          <a:prstGeom prst="rect">
            <a:avLst/>
          </a:prstGeom>
          <a:solidFill>
            <a:schemeClr val="accent3">
              <a:lumMod val="50000"/>
              <a:alpha val="87000"/>
            </a:schemeClr>
          </a:solidFill>
        </p:spPr>
        <p:txBody>
          <a:bodyPr wrap="square">
            <a:spAutoFit/>
          </a:bodyPr>
          <a:lstStyle/>
          <a:p>
            <a:pPr algn="ct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AGAMA</a:t>
            </a:r>
            <a:endParaRPr lang="ms-MY"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ight Arrow 8"/>
          <p:cNvSpPr/>
          <p:nvPr/>
        </p:nvSpPr>
        <p:spPr>
          <a:xfrm>
            <a:off x="3429000" y="3555712"/>
            <a:ext cx="2286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Rectangle 9"/>
          <p:cNvSpPr/>
          <p:nvPr/>
        </p:nvSpPr>
        <p:spPr>
          <a:xfrm>
            <a:off x="5762768" y="3555712"/>
            <a:ext cx="1981200" cy="584775"/>
          </a:xfrm>
          <a:prstGeom prst="rect">
            <a:avLst/>
          </a:prstGeom>
          <a:solidFill>
            <a:schemeClr val="tx1">
              <a:alpha val="44000"/>
            </a:schemeClr>
          </a:solidFill>
        </p:spPr>
        <p:txBody>
          <a:bodyPr wrap="square">
            <a:spAutoFit/>
          </a:bodyPr>
          <a:lstStyle/>
          <a:p>
            <a:pPr algn="ct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rPr>
              <a:t>AD-DIN</a:t>
            </a:r>
            <a:endParaRPr lang="ms-MY"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Down Arrow 10"/>
          <p:cNvSpPr/>
          <p:nvPr/>
        </p:nvSpPr>
        <p:spPr>
          <a:xfrm>
            <a:off x="1409700" y="4166175"/>
            <a:ext cx="685800" cy="109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ectangle 11"/>
          <p:cNvSpPr/>
          <p:nvPr/>
        </p:nvSpPr>
        <p:spPr>
          <a:xfrm>
            <a:off x="523164" y="5257800"/>
            <a:ext cx="8229600" cy="1384995"/>
          </a:xfrm>
          <a:prstGeom prst="rect">
            <a:avLst/>
          </a:prstGeom>
          <a:solidFill>
            <a:schemeClr val="tx1">
              <a:alpha val="46000"/>
            </a:schemeClr>
          </a:solidFill>
        </p:spPr>
        <p:txBody>
          <a:bodyPr wrap="square">
            <a:spAutoFit/>
          </a:bodyPr>
          <a:lstStyle/>
          <a:p>
            <a:pPr algn="ctr"/>
            <a:r>
              <a:rPr lang="en-US" sz="28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Semua</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urusan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yang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dipersembahkan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sebagai</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ibadat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kepada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Allah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sama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ada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akidah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ibadat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akhlak</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sistem</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perundangan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syariat</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Calibri" panose="020F0502020204030204" pitchFamily="34" charset="0"/>
              </a:rPr>
              <a:t>.</a:t>
            </a:r>
            <a:endParaRPr lang="ms-MY"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2727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6187511</TotalTime>
  <Words>1402</Words>
  <Application>Microsoft Office PowerPoint</Application>
  <PresentationFormat>On-screen Show (4:3)</PresentationFormat>
  <Paragraphs>134</Paragraphs>
  <Slides>37</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37</vt:i4>
      </vt:variant>
    </vt:vector>
  </HeadingPairs>
  <TitlesOfParts>
    <vt:vector size="54" baseType="lpstr">
      <vt:lpstr>Arial Unicode MS</vt:lpstr>
      <vt:lpstr>Agency FB</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121</cp:revision>
  <dcterms:created xsi:type="dcterms:W3CDTF">2017-12-24T04:47:57Z</dcterms:created>
  <dcterms:modified xsi:type="dcterms:W3CDTF">2021-09-01T01:03:40Z</dcterms:modified>
</cp:coreProperties>
</file>